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5" r:id="rId7"/>
    <p:sldId id="266" r:id="rId8"/>
    <p:sldId id="261" r:id="rId9"/>
    <p:sldId id="264" r:id="rId10"/>
    <p:sldId id="267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72" y="12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DFBD9-C74D-42A9-82B6-C643A7CCE1DC}" type="datetimeFigureOut">
              <a:rPr lang="de-DE" smtClean="0"/>
              <a:t>20.10.2022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28CF-1199-4AFF-9090-7D52928E0E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4787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DFBD9-C74D-42A9-82B6-C643A7CCE1DC}" type="datetimeFigureOut">
              <a:rPr lang="de-DE" smtClean="0"/>
              <a:t>20.10.2022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28CF-1199-4AFF-9090-7D52928E0E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1807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DFBD9-C74D-42A9-82B6-C643A7CCE1DC}" type="datetimeFigureOut">
              <a:rPr lang="de-DE" smtClean="0"/>
              <a:t>20.10.2022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28CF-1199-4AFF-9090-7D52928E0E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7238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DFBD9-C74D-42A9-82B6-C643A7CCE1DC}" type="datetimeFigureOut">
              <a:rPr lang="de-DE" smtClean="0"/>
              <a:t>20.10.2022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28CF-1199-4AFF-9090-7D52928E0E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4237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DFBD9-C74D-42A9-82B6-C643A7CCE1DC}" type="datetimeFigureOut">
              <a:rPr lang="de-DE" smtClean="0"/>
              <a:t>20.10.2022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28CF-1199-4AFF-9090-7D52928E0E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8094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DFBD9-C74D-42A9-82B6-C643A7CCE1DC}" type="datetimeFigureOut">
              <a:rPr lang="de-DE" smtClean="0"/>
              <a:t>20.10.2022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28CF-1199-4AFF-9090-7D52928E0E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3961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DFBD9-C74D-42A9-82B6-C643A7CCE1DC}" type="datetimeFigureOut">
              <a:rPr lang="de-DE" smtClean="0"/>
              <a:t>20.10.2022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28CF-1199-4AFF-9090-7D52928E0E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1346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DFBD9-C74D-42A9-82B6-C643A7CCE1DC}" type="datetimeFigureOut">
              <a:rPr lang="de-DE" smtClean="0"/>
              <a:t>20.10.2022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28CF-1199-4AFF-9090-7D52928E0E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9618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DFBD9-C74D-42A9-82B6-C643A7CCE1DC}" type="datetimeFigureOut">
              <a:rPr lang="de-DE" smtClean="0"/>
              <a:t>20.10.2022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28CF-1199-4AFF-9090-7D52928E0E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7072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DFBD9-C74D-42A9-82B6-C643A7CCE1DC}" type="datetimeFigureOut">
              <a:rPr lang="de-DE" smtClean="0"/>
              <a:t>20.10.2022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28CF-1199-4AFF-9090-7D52928E0E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8856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DFBD9-C74D-42A9-82B6-C643A7CCE1DC}" type="datetimeFigureOut">
              <a:rPr lang="de-DE" smtClean="0"/>
              <a:t>20.10.2022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928CF-1199-4AFF-9090-7D52928E0E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4961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DFBD9-C74D-42A9-82B6-C643A7CCE1DC}" type="datetimeFigureOut">
              <a:rPr lang="de-DE" smtClean="0"/>
              <a:t>20.10.2022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928CF-1199-4AFF-9090-7D52928E0E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1389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Kichererbse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49425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Nährstoffgehalte</a:t>
            </a:r>
            <a:br>
              <a:rPr lang="de-DE" dirty="0" smtClean="0"/>
            </a:br>
            <a:r>
              <a:rPr lang="de-DE" sz="2800" dirty="0" smtClean="0"/>
              <a:t>pro 100 g Rohgewicht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31849"/>
          </a:xfrm>
        </p:spPr>
        <p:txBody>
          <a:bodyPr>
            <a:normAutofit fontScale="92500" lnSpcReduction="20000"/>
          </a:bodyPr>
          <a:lstStyle/>
          <a:p>
            <a:r>
              <a:rPr lang="de-DE" dirty="0" smtClean="0"/>
              <a:t>307 kcal</a:t>
            </a:r>
          </a:p>
          <a:p>
            <a:r>
              <a:rPr lang="de-DE" dirty="0" smtClean="0"/>
              <a:t>44,3 g Kohlenhydrate</a:t>
            </a:r>
          </a:p>
          <a:p>
            <a:r>
              <a:rPr lang="de-DE" dirty="0" smtClean="0"/>
              <a:t>6 g Fett</a:t>
            </a:r>
          </a:p>
          <a:p>
            <a:r>
              <a:rPr lang="de-DE" b="1" dirty="0" smtClean="0"/>
              <a:t>19 g Eiweiß</a:t>
            </a:r>
          </a:p>
          <a:p>
            <a:r>
              <a:rPr lang="de-DE" b="1" dirty="0" smtClean="0"/>
              <a:t>15,5 g Ballaststoffe</a:t>
            </a:r>
          </a:p>
          <a:p>
            <a:r>
              <a:rPr lang="de-DE" dirty="0" smtClean="0"/>
              <a:t>5 mg Vitamin C</a:t>
            </a:r>
          </a:p>
          <a:p>
            <a:r>
              <a:rPr lang="de-DE" b="1" dirty="0" smtClean="0"/>
              <a:t>6 mg Eisen</a:t>
            </a:r>
          </a:p>
          <a:p>
            <a:r>
              <a:rPr lang="de-DE" b="1" dirty="0" smtClean="0"/>
              <a:t>340 Mikrogramm Folsäure</a:t>
            </a:r>
          </a:p>
          <a:p>
            <a:r>
              <a:rPr lang="de-DE" dirty="0" smtClean="0"/>
              <a:t>756 mg Kalium</a:t>
            </a:r>
          </a:p>
          <a:p>
            <a:r>
              <a:rPr lang="de-DE" b="1" dirty="0" smtClean="0"/>
              <a:t>124 mg Calcium</a:t>
            </a:r>
          </a:p>
          <a:p>
            <a:r>
              <a:rPr lang="de-DE" b="1" dirty="0" smtClean="0"/>
              <a:t>123 mg Magnesium</a:t>
            </a:r>
          </a:p>
          <a:p>
            <a:r>
              <a:rPr lang="de-DE" dirty="0" smtClean="0"/>
              <a:t>332 mg Phosphor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97875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Standortansprüche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Leichte, schnell </a:t>
            </a:r>
            <a:r>
              <a:rPr lang="de-DE" dirty="0" err="1" smtClean="0"/>
              <a:t>erwärmbare</a:t>
            </a:r>
            <a:r>
              <a:rPr lang="de-DE" dirty="0" smtClean="0"/>
              <a:t> Böden</a:t>
            </a:r>
          </a:p>
          <a:p>
            <a:r>
              <a:rPr lang="de-DE" dirty="0" smtClean="0"/>
              <a:t>Hoher Wasserbedarf zur Keimung, keine Staunässe</a:t>
            </a:r>
          </a:p>
          <a:p>
            <a:r>
              <a:rPr lang="de-DE" dirty="0" smtClean="0"/>
              <a:t>Warme Standorte</a:t>
            </a:r>
          </a:p>
          <a:p>
            <a:r>
              <a:rPr lang="de-DE" dirty="0" smtClean="0"/>
              <a:t>Geringe Herbstniederschläge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3669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Aussaat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Mitte April – Mitte Mai</a:t>
            </a:r>
          </a:p>
          <a:p>
            <a:pPr lvl="1"/>
            <a:r>
              <a:rPr lang="de-DE" dirty="0" smtClean="0"/>
              <a:t>Frühere Witterung erhöht Risiko für Pilzkrankheiten</a:t>
            </a:r>
          </a:p>
          <a:p>
            <a:r>
              <a:rPr lang="de-DE" dirty="0" smtClean="0"/>
              <a:t>Ca. 5 cm Saattiefe</a:t>
            </a:r>
          </a:p>
          <a:p>
            <a:r>
              <a:rPr lang="de-DE" dirty="0" smtClean="0"/>
              <a:t>Einzelkorn- &amp; Drillsaat möglich</a:t>
            </a:r>
          </a:p>
          <a:p>
            <a:r>
              <a:rPr lang="de-DE" dirty="0" smtClean="0"/>
              <a:t>Keimt ab Bodentemperatur </a:t>
            </a:r>
            <a:r>
              <a:rPr lang="de-DE" dirty="0" smtClean="0">
                <a:sym typeface="Symbol" panose="05050102010706020507" pitchFamily="18" charset="2"/>
              </a:rPr>
              <a:t>von ca. 7 °C</a:t>
            </a:r>
          </a:p>
          <a:p>
            <a:r>
              <a:rPr lang="de-DE" dirty="0" err="1" smtClean="0">
                <a:sym typeface="Symbol" panose="05050102010706020507" pitchFamily="18" charset="2"/>
              </a:rPr>
              <a:t>Bestandesdichte</a:t>
            </a:r>
            <a:r>
              <a:rPr lang="de-DE" dirty="0" smtClean="0">
                <a:sym typeface="Symbol" panose="05050102010706020507" pitchFamily="18" charset="2"/>
              </a:rPr>
              <a:t>: 50 Pflanzen/m² bei Reihenabstand von 30 cm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0858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Nährstoffbedarf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54459"/>
          </a:xfrm>
        </p:spPr>
        <p:txBody>
          <a:bodyPr/>
          <a:lstStyle/>
          <a:p>
            <a:r>
              <a:rPr lang="de-DE" dirty="0" smtClean="0"/>
              <a:t>Knöllchenbakterien fixieren N </a:t>
            </a:r>
            <a:r>
              <a:rPr lang="de-DE" dirty="0" smtClean="0">
                <a:sym typeface="Wingdings" panose="05000000000000000000" pitchFamily="2" charset="2"/>
              </a:rPr>
              <a:t> keine N-Düngung notwendig</a:t>
            </a:r>
            <a:endParaRPr lang="de-DE" dirty="0"/>
          </a:p>
        </p:txBody>
      </p:sp>
      <p:sp>
        <p:nvSpPr>
          <p:cNvPr id="4" name="Titel 1"/>
          <p:cNvSpPr txBox="1">
            <a:spLocks/>
          </p:cNvSpPr>
          <p:nvPr/>
        </p:nvSpPr>
        <p:spPr>
          <a:xfrm>
            <a:off x="838200" y="308008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 smtClean="0"/>
              <a:t>Fruchtfolge</a:t>
            </a:r>
            <a:endParaRPr lang="de-DE" dirty="0"/>
          </a:p>
        </p:txBody>
      </p:sp>
      <p:sp>
        <p:nvSpPr>
          <p:cNvPr id="5" name="Inhaltsplatzhalter 2"/>
          <p:cNvSpPr txBox="1">
            <a:spLocks/>
          </p:cNvSpPr>
          <p:nvPr/>
        </p:nvSpPr>
        <p:spPr>
          <a:xfrm>
            <a:off x="838200" y="4540584"/>
            <a:ext cx="10515600" cy="19083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/>
              <a:t>Mit sich und anderen Leguminosen unverträglich</a:t>
            </a:r>
          </a:p>
          <a:p>
            <a:r>
              <a:rPr lang="de-DE" dirty="0" smtClean="0"/>
              <a:t>Anbauphasen von 5 – 6 Jahren </a:t>
            </a:r>
          </a:p>
          <a:p>
            <a:r>
              <a:rPr lang="de-DE" dirty="0" smtClean="0"/>
              <a:t>Gut in die ökologische Fruchtfolge integrierbar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62059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Unkrautregulierung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Mechanische Unkrautregulierung gut möglich</a:t>
            </a:r>
          </a:p>
          <a:p>
            <a:r>
              <a:rPr lang="de-DE" dirty="0" smtClean="0"/>
              <a:t>Vorsichtiges Blindstriegeln möglich</a:t>
            </a:r>
          </a:p>
          <a:p>
            <a:r>
              <a:rPr lang="de-DE" dirty="0" smtClean="0"/>
              <a:t>Ab Zwei- bis Dreiblattstadium mehrmaliges Striegeln verträglich</a:t>
            </a:r>
          </a:p>
          <a:p>
            <a:r>
              <a:rPr lang="de-DE" dirty="0" smtClean="0"/>
              <a:t>Ab Vierblattstadium Hacken möglich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58430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Sorten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Im deutschen LEH erhältliche Kichererbse vom Typ </a:t>
            </a:r>
            <a:r>
              <a:rPr lang="de-DE" b="1" dirty="0" err="1" smtClean="0"/>
              <a:t>Kabuli</a:t>
            </a:r>
            <a:endParaRPr lang="de-DE" b="1" dirty="0"/>
          </a:p>
          <a:p>
            <a:pPr lvl="1"/>
            <a:r>
              <a:rPr lang="de-DE" dirty="0" smtClean="0"/>
              <a:t>Samen sind hell-cremefarben, Pflanzen blühen weiß</a:t>
            </a:r>
          </a:p>
          <a:p>
            <a:pPr lvl="1"/>
            <a:r>
              <a:rPr lang="de-DE" dirty="0" smtClean="0"/>
              <a:t>Tausendkorngewicht </a:t>
            </a:r>
            <a:r>
              <a:rPr lang="de-DE" dirty="0" smtClean="0">
                <a:sym typeface="Symbol" panose="05050102010706020507" pitchFamily="18" charset="2"/>
              </a:rPr>
              <a:t> 500 g</a:t>
            </a:r>
            <a:endParaRPr lang="de-DE" dirty="0" smtClean="0"/>
          </a:p>
          <a:p>
            <a:r>
              <a:rPr lang="de-DE" dirty="0" err="1" smtClean="0"/>
              <a:t>Desi</a:t>
            </a:r>
            <a:r>
              <a:rPr lang="de-DE" dirty="0" smtClean="0"/>
              <a:t>-Typ vor allem in Indien, in Deutschland kaum bekannt </a:t>
            </a:r>
          </a:p>
          <a:p>
            <a:pPr lvl="1"/>
            <a:r>
              <a:rPr lang="de-DE" dirty="0" smtClean="0"/>
              <a:t>Tausendkorngewicht: 200 – 250 g</a:t>
            </a:r>
          </a:p>
          <a:p>
            <a:r>
              <a:rPr lang="de-DE" dirty="0" smtClean="0"/>
              <a:t>Saatgutkosten: 150€ - 350€ pro Doppelzentner</a:t>
            </a:r>
          </a:p>
          <a:p>
            <a:pPr marL="457200" lvl="1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58500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Schädlinge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Hauptschadpilz</a:t>
            </a:r>
            <a:r>
              <a:rPr lang="de-DE" dirty="0" smtClean="0"/>
              <a:t>: </a:t>
            </a:r>
            <a:r>
              <a:rPr lang="de-DE" dirty="0" err="1" smtClean="0"/>
              <a:t>Ascochyta</a:t>
            </a:r>
            <a:endParaRPr lang="de-DE" dirty="0" smtClean="0"/>
          </a:p>
          <a:p>
            <a:pPr lvl="1"/>
            <a:r>
              <a:rPr lang="de-DE" dirty="0" smtClean="0"/>
              <a:t>Ausbreitung bei feuchten Bedingungen </a:t>
            </a:r>
            <a:r>
              <a:rPr lang="de-DE" dirty="0" smtClean="0">
                <a:sym typeface="Wingdings" panose="05000000000000000000" pitchFamily="2" charset="2"/>
              </a:rPr>
              <a:t> bräunliche, runde Flecken auf Blättern</a:t>
            </a:r>
          </a:p>
          <a:p>
            <a:r>
              <a:rPr lang="de-DE" dirty="0" smtClean="0">
                <a:sym typeface="Wingdings" panose="05000000000000000000" pitchFamily="2" charset="2"/>
              </a:rPr>
              <a:t>Auch Vorkommen von </a:t>
            </a:r>
            <a:r>
              <a:rPr lang="de-DE" dirty="0" err="1" smtClean="0">
                <a:sym typeface="Wingdings" panose="05000000000000000000" pitchFamily="2" charset="2"/>
              </a:rPr>
              <a:t>Phytium</a:t>
            </a:r>
            <a:r>
              <a:rPr lang="de-DE" dirty="0" smtClean="0">
                <a:sym typeface="Wingdings" panose="05000000000000000000" pitchFamily="2" charset="2"/>
              </a:rPr>
              <a:t> &amp; </a:t>
            </a:r>
            <a:r>
              <a:rPr lang="de-DE" dirty="0" err="1" smtClean="0">
                <a:sym typeface="Wingdings" panose="05000000000000000000" pitchFamily="2" charset="2"/>
              </a:rPr>
              <a:t>Botrytis</a:t>
            </a:r>
            <a:r>
              <a:rPr lang="de-DE" dirty="0" smtClean="0">
                <a:sym typeface="Wingdings" panose="05000000000000000000" pitchFamily="2" charset="2"/>
              </a:rPr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30142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Ernte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762417"/>
          </a:xfrm>
        </p:spPr>
        <p:txBody>
          <a:bodyPr/>
          <a:lstStyle/>
          <a:p>
            <a:r>
              <a:rPr lang="de-DE" dirty="0" smtClean="0"/>
              <a:t>Blüte nach 40 – 50 Tagen </a:t>
            </a:r>
            <a:r>
              <a:rPr lang="de-DE" dirty="0" smtClean="0">
                <a:sym typeface="Wingdings" panose="05000000000000000000" pitchFamily="2" charset="2"/>
              </a:rPr>
              <a:t> Temperatur muss mind. 15 °C betragen</a:t>
            </a:r>
            <a:endParaRPr lang="de-DE" dirty="0" smtClean="0"/>
          </a:p>
          <a:p>
            <a:r>
              <a:rPr lang="de-DE" dirty="0" smtClean="0"/>
              <a:t>Ernte zwischen Mitte August &amp; Anfang Oktober</a:t>
            </a:r>
          </a:p>
          <a:p>
            <a:pPr lvl="1"/>
            <a:r>
              <a:rPr lang="de-DE" dirty="0" smtClean="0"/>
              <a:t>Je später desto höher ist Gefahr eines Pilzbefalls &amp; unzureichender Trockenheit</a:t>
            </a:r>
            <a:endParaRPr lang="de-DE" dirty="0"/>
          </a:p>
          <a:p>
            <a:r>
              <a:rPr lang="de-DE" dirty="0" smtClean="0"/>
              <a:t>Druschreife wenn Samen in Hülsen rascheln </a:t>
            </a:r>
          </a:p>
          <a:p>
            <a:r>
              <a:rPr lang="de-DE" dirty="0" smtClean="0"/>
              <a:t>Mähdrusch mit normalem Schneidwerk (wie für Getreideernte üblich)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49621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Verwendung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Nahrungsmittel, z.B. Zubereitung zu Humus oder Falafel</a:t>
            </a:r>
          </a:p>
          <a:p>
            <a:r>
              <a:rPr lang="de-DE" dirty="0" smtClean="0"/>
              <a:t>Direktvermarktung gut möglich wenn Reinigungsanlage vorhanden</a:t>
            </a:r>
            <a:endParaRPr lang="de-DE" dirty="0"/>
          </a:p>
          <a:p>
            <a:r>
              <a:rPr lang="de-DE" dirty="0" smtClean="0"/>
              <a:t>i.d.R. gehen sie direkt an Verarbeitungsindustrie </a:t>
            </a:r>
          </a:p>
          <a:p>
            <a:endParaRPr lang="de-DE" dirty="0">
              <a:sym typeface="Wingdings" panose="05000000000000000000" pitchFamily="2" charset="2"/>
            </a:endParaRPr>
          </a:p>
          <a:p>
            <a:r>
              <a:rPr lang="de-DE" dirty="0" smtClean="0">
                <a:sym typeface="Wingdings" panose="05000000000000000000" pitchFamily="2" charset="2"/>
              </a:rPr>
              <a:t>ABER: in Deutschland noch keinen etablierten Marktpreis  muss sich erst bilden  Herausforderung &amp; Chance</a:t>
            </a:r>
            <a:endParaRPr lang="de-DE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1319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301</Words>
  <Application>Microsoft Office PowerPoint</Application>
  <PresentationFormat>Breitbild</PresentationFormat>
  <Paragraphs>60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Wingdings</vt:lpstr>
      <vt:lpstr>Office</vt:lpstr>
      <vt:lpstr>Kichererbse</vt:lpstr>
      <vt:lpstr>Standortansprüche</vt:lpstr>
      <vt:lpstr>Aussaat</vt:lpstr>
      <vt:lpstr>Nährstoffbedarf </vt:lpstr>
      <vt:lpstr>Unkrautregulierung</vt:lpstr>
      <vt:lpstr>Sorten</vt:lpstr>
      <vt:lpstr>Schädlinge</vt:lpstr>
      <vt:lpstr>Ernte</vt:lpstr>
      <vt:lpstr>Verwendung</vt:lpstr>
      <vt:lpstr>Nährstoffgehalte pro 100 g Rohgewicht</vt:lpstr>
    </vt:vector>
  </TitlesOfParts>
  <Company>LRA Enzkreis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Zahn, Ann-Katrin</dc:creator>
  <cp:lastModifiedBy>Zahn, Ann-Katrin</cp:lastModifiedBy>
  <cp:revision>8</cp:revision>
  <dcterms:created xsi:type="dcterms:W3CDTF">2022-10-20T06:21:13Z</dcterms:created>
  <dcterms:modified xsi:type="dcterms:W3CDTF">2022-10-20T11:23:13Z</dcterms:modified>
</cp:coreProperties>
</file>